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9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50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64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79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0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15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9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69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3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98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7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0" y="3429000"/>
            <a:ext cx="6553200" cy="1600200"/>
          </a:xfrm>
        </p:spPr>
        <p:txBody>
          <a:bodyPr/>
          <a:lstStyle/>
          <a:p>
            <a:r>
              <a:rPr lang="en-GB" altLang="en-US" sz="4000" b="1"/>
              <a:t>Chapter 1 Entrepreneurial Traits</a:t>
            </a:r>
          </a:p>
        </p:txBody>
      </p:sp>
    </p:spTree>
    <p:extLst>
      <p:ext uri="{BB962C8B-B14F-4D97-AF65-F5344CB8AC3E}">
        <p14:creationId xmlns:p14="http://schemas.microsoft.com/office/powerpoint/2010/main" val="325328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465138"/>
            <a:ext cx="7772400" cy="1363662"/>
          </a:xfrm>
        </p:spPr>
        <p:txBody>
          <a:bodyPr/>
          <a:lstStyle/>
          <a:p>
            <a:r>
              <a:rPr lang="en-GB" altLang="en-US" sz="3600" b="1"/>
              <a:t>Key themes in entrepreneurial traits</a:t>
            </a:r>
            <a:endParaRPr lang="en-US" altLang="en-US" sz="3600" b="1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371600"/>
            <a:ext cx="8686800" cy="54102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en-GB" altLang="en-US" sz="2800" dirty="0">
              <a:cs typeface="Times New Roman" panose="02020603050405020304" pitchFamily="18" charset="0"/>
            </a:endParaRPr>
          </a:p>
          <a:p>
            <a:pPr marL="685800" algn="just">
              <a:defRPr/>
            </a:pPr>
            <a:r>
              <a:rPr lang="en-GB" altLang="en-US" sz="2400" b="1" dirty="0">
                <a:cs typeface="Times New Roman" panose="02020603050405020304" pitchFamily="18" charset="0"/>
              </a:rPr>
              <a:t>	</a:t>
            </a:r>
            <a:r>
              <a:rPr lang="en-GB" altLang="en-US" b="1" dirty="0" smtClean="0">
                <a:cs typeface="Times New Roman" panose="02020603050405020304" pitchFamily="18" charset="0"/>
              </a:rPr>
              <a:t>Need for achievement</a:t>
            </a:r>
          </a:p>
          <a:p>
            <a:pPr indent="17463" algn="just">
              <a:buNone/>
              <a:defRPr/>
            </a:pPr>
            <a:r>
              <a:rPr lang="en-GB" altLang="en-US" b="1" dirty="0" smtClean="0">
                <a:cs typeface="Times New Roman" panose="02020603050405020304" pitchFamily="18" charset="0"/>
              </a:rPr>
              <a:t>•	Need for autonomy</a:t>
            </a:r>
          </a:p>
          <a:p>
            <a:pPr indent="17463" algn="just">
              <a:buNone/>
              <a:defRPr/>
            </a:pPr>
            <a:r>
              <a:rPr lang="en-GB" altLang="en-US" b="1" dirty="0" smtClean="0">
                <a:cs typeface="Times New Roman" panose="02020603050405020304" pitchFamily="18" charset="0"/>
              </a:rPr>
              <a:t>•	Self-belief</a:t>
            </a:r>
          </a:p>
          <a:p>
            <a:pPr indent="17463" algn="just">
              <a:buNone/>
              <a:defRPr/>
            </a:pPr>
            <a:r>
              <a:rPr lang="en-GB" altLang="en-US" b="1" dirty="0" smtClean="0">
                <a:cs typeface="Times New Roman" panose="02020603050405020304" pitchFamily="18" charset="0"/>
              </a:rPr>
              <a:t>•	Risk-taking</a:t>
            </a:r>
          </a:p>
          <a:p>
            <a:pPr indent="17463" algn="just">
              <a:buNone/>
              <a:defRPr/>
            </a:pPr>
            <a:r>
              <a:rPr lang="en-GB" altLang="en-US" b="1" dirty="0" smtClean="0">
                <a:cs typeface="Times New Roman" panose="02020603050405020304" pitchFamily="18" charset="0"/>
              </a:rPr>
              <a:t>•	Locus of control</a:t>
            </a:r>
          </a:p>
          <a:p>
            <a:pPr algn="just">
              <a:buFontTx/>
              <a:buNone/>
              <a:defRPr/>
            </a:pP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9102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 – Male- and Entrepreneurial Traits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GB" altLang="en-US" sz="2400"/>
              <a:t>•	</a:t>
            </a:r>
            <a:r>
              <a:rPr lang="en-GB" altLang="en-US" sz="2800" b="1"/>
              <a:t>Opinionated and persuasive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GB" altLang="en-US" sz="2800" b="1"/>
              <a:t>•	Goal-oriented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GB" altLang="en-US" sz="2800" b="1"/>
              <a:t>•	Innovative and idealistic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GB" altLang="en-US" sz="2800" b="1"/>
              <a:t>•	High level of self-confidence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GB" altLang="en-US" sz="2800" b="1"/>
              <a:t>•	Enthusiastic and energetic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GB" altLang="en-US" sz="2800" b="1"/>
              <a:t>•	Must be own boss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93834383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609600"/>
            <a:ext cx="8540750" cy="1143000"/>
          </a:xfrm>
        </p:spPr>
        <p:txBody>
          <a:bodyPr/>
          <a:lstStyle/>
          <a:p>
            <a:r>
              <a:rPr lang="fr-FR" altLang="en-US" sz="3200" b="1"/>
              <a:t>Gender – Female- and Entrepreneurial Traits </a:t>
            </a:r>
            <a:endParaRPr lang="en-US" altLang="en-US" sz="3200" b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altLang="en-US" sz="2800" b="1">
                <a:cs typeface="Times New Roman" panose="02020603050405020304" pitchFamily="18" charset="0"/>
              </a:rPr>
              <a:t> Flexible and tolerant</a:t>
            </a:r>
          </a:p>
          <a:p>
            <a:pPr algn="just">
              <a:buFontTx/>
              <a:buNone/>
            </a:pPr>
            <a:r>
              <a:rPr lang="en-GB" altLang="en-US" sz="2800" b="1">
                <a:cs typeface="Times New Roman" panose="02020603050405020304" pitchFamily="18" charset="0"/>
              </a:rPr>
              <a:t>•	Goal-oriented</a:t>
            </a:r>
          </a:p>
          <a:p>
            <a:pPr algn="just">
              <a:buFontTx/>
              <a:buNone/>
            </a:pPr>
            <a:r>
              <a:rPr lang="en-GB" altLang="en-US" sz="2800" b="1">
                <a:cs typeface="Times New Roman" panose="02020603050405020304" pitchFamily="18" charset="0"/>
              </a:rPr>
              <a:t>•	Creative and idealistic</a:t>
            </a:r>
          </a:p>
          <a:p>
            <a:pPr algn="just">
              <a:buFontTx/>
              <a:buNone/>
            </a:pPr>
            <a:r>
              <a:rPr lang="en-GB" altLang="en-US" sz="2800" b="1">
                <a:cs typeface="Times New Roman" panose="02020603050405020304" pitchFamily="18" charset="0"/>
              </a:rPr>
              <a:t>•	Medium level of self-confidence</a:t>
            </a:r>
          </a:p>
          <a:p>
            <a:pPr algn="just">
              <a:buFontTx/>
              <a:buNone/>
            </a:pPr>
            <a:r>
              <a:rPr lang="en-GB" altLang="en-US" sz="2800" b="1">
                <a:cs typeface="Times New Roman" panose="02020603050405020304" pitchFamily="18" charset="0"/>
              </a:rPr>
              <a:t>•	Enthusiastic and energetic</a:t>
            </a:r>
          </a:p>
          <a:p>
            <a:pPr algn="just">
              <a:buFontTx/>
              <a:buNone/>
            </a:pPr>
            <a:r>
              <a:rPr lang="en-GB" altLang="en-US" sz="2800" b="1">
                <a:cs typeface="Times New Roman" panose="02020603050405020304" pitchFamily="18" charset="0"/>
              </a:rPr>
              <a:t>•	Ability to deal with the social and economic environment</a:t>
            </a:r>
          </a:p>
          <a:p>
            <a:pPr algn="just"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3549706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8915400" cy="762000"/>
          </a:xfrm>
        </p:spPr>
        <p:txBody>
          <a:bodyPr/>
          <a:lstStyle/>
          <a:p>
            <a:r>
              <a:rPr lang="en-GB" altLang="en-US" sz="3600" b="1"/>
              <a:t> </a:t>
            </a:r>
            <a:br>
              <a:rPr lang="en-GB" altLang="en-US" sz="3600" b="1"/>
            </a:br>
            <a:r>
              <a:rPr lang="en-GB" altLang="en-US" sz="3600" b="1"/>
              <a:t> </a:t>
            </a:r>
            <a:r>
              <a:rPr lang="en-GB" altLang="en-US" sz="3200" b="1"/>
              <a:t>Conceptual Approaches to Understanding Entrepreneurs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b="1"/>
              <a:t>‘Great Person’ approach</a:t>
            </a:r>
          </a:p>
          <a:p>
            <a:r>
              <a:rPr lang="en-GB" altLang="en-US" sz="2800" b="1"/>
              <a:t>Motivations</a:t>
            </a:r>
          </a:p>
          <a:p>
            <a:r>
              <a:rPr lang="en-GB" altLang="en-US" sz="2800" b="1"/>
              <a:t>Socio-cultural-demographic profiles</a:t>
            </a:r>
          </a:p>
          <a:p>
            <a:r>
              <a:rPr lang="en-GB" altLang="en-US" sz="2800" b="1"/>
              <a:t>Entrepreneurial ‘types’</a:t>
            </a:r>
          </a:p>
          <a:p>
            <a:r>
              <a:rPr lang="en-GB" altLang="en-US" sz="2800" b="1"/>
              <a:t>The ‘trait’ approach</a:t>
            </a:r>
          </a:p>
          <a:p>
            <a:r>
              <a:rPr lang="en-GB" altLang="en-US" sz="2800" b="1"/>
              <a:t>Cognitive or learning</a:t>
            </a:r>
          </a:p>
          <a:p>
            <a:endParaRPr lang="en-GB" altLang="en-US" sz="2800" b="1"/>
          </a:p>
        </p:txBody>
      </p:sp>
    </p:spTree>
    <p:extLst>
      <p:ext uri="{BB962C8B-B14F-4D97-AF65-F5344CB8AC3E}">
        <p14:creationId xmlns:p14="http://schemas.microsoft.com/office/powerpoint/2010/main" val="385056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838200"/>
            <a:ext cx="7772400" cy="609600"/>
          </a:xfrm>
        </p:spPr>
        <p:txBody>
          <a:bodyPr/>
          <a:lstStyle/>
          <a:p>
            <a:r>
              <a:rPr lang="en-GB" altLang="en-US" sz="3200" b="1"/>
              <a:t>Five Factors of Personality 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b="1"/>
              <a:t>Neuroticism or emotional stability</a:t>
            </a:r>
          </a:p>
          <a:p>
            <a:r>
              <a:rPr lang="en-GB" altLang="en-US" sz="2800" b="1"/>
              <a:t>Extraversion</a:t>
            </a:r>
          </a:p>
          <a:p>
            <a:r>
              <a:rPr lang="en-GB" altLang="en-US" sz="2800" b="1"/>
              <a:t>Conscientiousness</a:t>
            </a:r>
          </a:p>
          <a:p>
            <a:r>
              <a:rPr lang="en-GB" altLang="en-US" sz="2800" b="1"/>
              <a:t>Openness to experience</a:t>
            </a:r>
          </a:p>
          <a:p>
            <a:r>
              <a:rPr lang="en-GB" altLang="en-US" sz="2800" b="1"/>
              <a:t>Agreeableness</a:t>
            </a:r>
          </a:p>
        </p:txBody>
      </p:sp>
    </p:spTree>
    <p:extLst>
      <p:ext uri="{BB962C8B-B14F-4D97-AF65-F5344CB8AC3E}">
        <p14:creationId xmlns:p14="http://schemas.microsoft.com/office/powerpoint/2010/main" val="226402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/>
              <a:t>Critiquing Entrepreneurial Personality Traits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84582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400" b="1"/>
              <a:t>•	Understand personality holistically</a:t>
            </a:r>
          </a:p>
          <a:p>
            <a:pPr>
              <a:buFontTx/>
              <a:buNone/>
            </a:pPr>
            <a:r>
              <a:rPr lang="en-GB" altLang="en-US" sz="2400" b="1"/>
              <a:t>•	Socio-demographic variables cannot be isolated from personality characteristics</a:t>
            </a:r>
          </a:p>
          <a:p>
            <a:pPr>
              <a:buFontTx/>
              <a:buNone/>
            </a:pPr>
            <a:r>
              <a:rPr lang="en-GB" altLang="en-US" sz="2400" b="1"/>
              <a:t>•	Methodologies used to identify traits </a:t>
            </a:r>
          </a:p>
          <a:p>
            <a:pPr>
              <a:buFontTx/>
              <a:buNone/>
            </a:pPr>
            <a:r>
              <a:rPr lang="en-GB" altLang="en-US" sz="2400" b="1"/>
              <a:t>•	Conflicting results in terms of the relative importance of specific traits. </a:t>
            </a:r>
          </a:p>
          <a:p>
            <a:pPr>
              <a:buFontTx/>
              <a:buNone/>
            </a:pPr>
            <a:r>
              <a:rPr lang="en-GB" altLang="en-US" sz="2400" b="1"/>
              <a:t>•	Assumption that entrepreneurial behaviour is a function of personality</a:t>
            </a:r>
          </a:p>
          <a:p>
            <a:pPr>
              <a:buFontTx/>
              <a:buNone/>
            </a:pPr>
            <a:r>
              <a:rPr lang="en-GB" altLang="en-US" sz="2400" b="1"/>
              <a:t>•	Ascribing personality characteristics:</a:t>
            </a:r>
          </a:p>
          <a:p>
            <a:pPr>
              <a:buFontTx/>
              <a:buNone/>
            </a:pPr>
            <a:r>
              <a:rPr lang="en-GB" altLang="en-US" sz="2400" b="1"/>
              <a:t>	 classical entrepreneurs vs.  those with entrepreneurial characteristics or ‘lifestyle entrepreneurs’ </a:t>
            </a:r>
          </a:p>
          <a:p>
            <a:endParaRPr lang="en-GB" altLang="en-US" sz="2800" b="1"/>
          </a:p>
        </p:txBody>
      </p:sp>
    </p:spTree>
    <p:extLst>
      <p:ext uri="{BB962C8B-B14F-4D97-AF65-F5344CB8AC3E}">
        <p14:creationId xmlns:p14="http://schemas.microsoft.com/office/powerpoint/2010/main" val="374255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839200" cy="1295400"/>
          </a:xfrm>
        </p:spPr>
        <p:txBody>
          <a:bodyPr/>
          <a:lstStyle/>
          <a:p>
            <a:r>
              <a:rPr lang="en-GB" altLang="en-US" sz="2800" b="1"/>
              <a:t>The Big Five Personality Domains - Extraversion</a:t>
            </a:r>
            <a:endParaRPr lang="en-US" altLang="en-US" sz="2800" b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GB" altLang="en-US" sz="2000" b="1" dirty="0">
                <a:cs typeface="Times New Roman" pitchFamily="18" charset="0"/>
              </a:rPr>
              <a:t>•	</a:t>
            </a:r>
            <a:r>
              <a:rPr lang="en-GB" altLang="en-US" b="1" dirty="0" smtClean="0">
                <a:cs typeface="Times New Roman" pitchFamily="18" charset="0"/>
              </a:rPr>
              <a:t>Confidence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GB" altLang="en-US" b="1" dirty="0" smtClean="0">
                <a:cs typeface="Times New Roman" pitchFamily="18" charset="0"/>
              </a:rPr>
              <a:t>•	Dynamism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GB" altLang="en-US" b="1" dirty="0" smtClean="0">
                <a:cs typeface="Times New Roman" pitchFamily="18" charset="0"/>
              </a:rPr>
              <a:t>•	Optimism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GB" altLang="en-US" b="1" dirty="0" smtClean="0">
                <a:cs typeface="Times New Roman" pitchFamily="18" charset="0"/>
              </a:rPr>
              <a:t>•	Sense of power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GB" altLang="en-US" b="1" dirty="0" smtClean="0">
                <a:cs typeface="Times New Roman" pitchFamily="18" charset="0"/>
              </a:rPr>
              <a:t>•	Aggressiveness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en-GB" altLang="en-US" b="1" dirty="0" smtClean="0">
                <a:cs typeface="Times New Roman" pitchFamily="18" charset="0"/>
              </a:rPr>
              <a:t>•	Capacity for enjoyment</a:t>
            </a:r>
          </a:p>
          <a:p>
            <a:pPr algn="just">
              <a:lnSpc>
                <a:spcPct val="80000"/>
              </a:lnSpc>
              <a:defRPr/>
            </a:pPr>
            <a:endParaRPr lang="en-GB" altLang="en-US" sz="2800" b="1" dirty="0"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8711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09600"/>
            <a:ext cx="8610600" cy="1066800"/>
          </a:xfrm>
        </p:spPr>
        <p:txBody>
          <a:bodyPr/>
          <a:lstStyle/>
          <a:p>
            <a:r>
              <a:rPr lang="en-GB" altLang="en-US" sz="3200" b="1"/>
              <a:t>The Big Five Personality – Open to Experience</a:t>
            </a:r>
            <a:endParaRPr lang="en-US" altLang="en-US" sz="3200" b="1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85344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400" b="1"/>
              <a:t>•	</a:t>
            </a:r>
            <a:r>
              <a:rPr lang="en-GB" altLang="en-US" b="1" smtClean="0"/>
              <a:t>Resourcefulness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smtClean="0"/>
              <a:t>•	Versatility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smtClean="0"/>
              <a:t>•	Creativity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smtClean="0"/>
              <a:t>•	Intelligence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smtClean="0"/>
              <a:t>•	Independence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smtClean="0"/>
              <a:t>•	Imagination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smtClean="0"/>
              <a:t>•	Perceptiveness</a:t>
            </a:r>
          </a:p>
        </p:txBody>
      </p:sp>
    </p:spTree>
    <p:extLst>
      <p:ext uri="{BB962C8B-B14F-4D97-AF65-F5344CB8AC3E}">
        <p14:creationId xmlns:p14="http://schemas.microsoft.com/office/powerpoint/2010/main" val="215008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3450" y="304800"/>
            <a:ext cx="8388350" cy="1600200"/>
          </a:xfrm>
        </p:spPr>
        <p:txBody>
          <a:bodyPr/>
          <a:lstStyle/>
          <a:p>
            <a:r>
              <a:rPr lang="en-GB" altLang="en-US" sz="3200">
                <a:cs typeface="Times New Roman" panose="02020603050405020304" pitchFamily="18" charset="0"/>
              </a:rPr>
              <a:t>The Big Five Personality Domains– Neuroticism</a:t>
            </a:r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057400"/>
            <a:ext cx="7772400" cy="4495800"/>
          </a:xfrm>
        </p:spPr>
        <p:txBody>
          <a:bodyPr/>
          <a:lstStyle/>
          <a:p>
            <a:pPr algn="just">
              <a:defRPr/>
            </a:pPr>
            <a:r>
              <a:rPr lang="en-US" altLang="en-US" b="1" dirty="0" smtClean="0">
                <a:cs typeface="Times New Roman" pitchFamily="18" charset="0"/>
              </a:rPr>
              <a:t>Rebelliousness</a:t>
            </a:r>
          </a:p>
          <a:p>
            <a:pPr algn="just">
              <a:defRPr/>
            </a:pPr>
            <a:r>
              <a:rPr lang="en-US" altLang="en-US" b="1" dirty="0" smtClean="0">
                <a:cs typeface="Times New Roman" pitchFamily="18" charset="0"/>
              </a:rPr>
              <a:t>Courage</a:t>
            </a:r>
          </a:p>
          <a:p>
            <a:pPr marL="0" indent="0" algn="just">
              <a:buNone/>
              <a:defRPr/>
            </a:pPr>
            <a:endParaRPr lang="en-US" alt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6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85800"/>
            <a:ext cx="9448800" cy="762000"/>
          </a:xfrm>
        </p:spPr>
        <p:txBody>
          <a:bodyPr/>
          <a:lstStyle/>
          <a:p>
            <a:r>
              <a:rPr lang="en-GB" altLang="en-US" sz="2400" b="1"/>
              <a:t>The Big Five Personality Domains  – Agreeableness</a:t>
            </a:r>
            <a:endParaRPr lang="en-US" altLang="en-US" sz="2400" b="1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b="1"/>
              <a:t>Honesty</a:t>
            </a:r>
          </a:p>
          <a:p>
            <a:pPr>
              <a:lnSpc>
                <a:spcPct val="90000"/>
              </a:lnSpc>
            </a:pPr>
            <a:r>
              <a:rPr lang="en-GB" altLang="en-US" sz="2800" b="1"/>
              <a:t>Integrity</a:t>
            </a:r>
          </a:p>
          <a:p>
            <a:pPr>
              <a:lnSpc>
                <a:spcPct val="90000"/>
              </a:lnSpc>
            </a:pPr>
            <a:r>
              <a:rPr lang="en-GB" altLang="en-US" sz="2800" b="1"/>
              <a:t>Sensitivity to others</a:t>
            </a:r>
          </a:p>
          <a:p>
            <a:pPr>
              <a:lnSpc>
                <a:spcPct val="90000"/>
              </a:lnSpc>
            </a:pPr>
            <a:r>
              <a:rPr lang="en-GB" altLang="en-US" sz="2800" b="1"/>
              <a:t>Trusting of colleagues</a:t>
            </a:r>
          </a:p>
          <a:p>
            <a:pPr>
              <a:lnSpc>
                <a:spcPct val="90000"/>
              </a:lnSpc>
            </a:pPr>
            <a:r>
              <a:rPr lang="en-GB" altLang="en-US" sz="2800" b="1"/>
              <a:t>Co-operativeness</a:t>
            </a:r>
          </a:p>
          <a:p>
            <a:pPr>
              <a:lnSpc>
                <a:spcPct val="90000"/>
              </a:lnSpc>
            </a:pPr>
            <a:endParaRPr lang="en-US" altLang="en-US" sz="2800" b="1"/>
          </a:p>
        </p:txBody>
      </p:sp>
    </p:spTree>
    <p:extLst>
      <p:ext uri="{BB962C8B-B14F-4D97-AF65-F5344CB8AC3E}">
        <p14:creationId xmlns:p14="http://schemas.microsoft.com/office/powerpoint/2010/main" val="50078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1"/>
            <a:ext cx="7772400" cy="1082675"/>
          </a:xfrm>
        </p:spPr>
        <p:txBody>
          <a:bodyPr/>
          <a:lstStyle/>
          <a:p>
            <a:r>
              <a:rPr lang="en-GB" altLang="en-US" sz="2400" b="1"/>
              <a:t>The Big Five Personality Domains – Conscientiousness</a:t>
            </a:r>
            <a:endParaRPr lang="en-US" altLang="en-US" sz="2400" b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b="1"/>
              <a:t>Perseverance</a:t>
            </a:r>
          </a:p>
          <a:p>
            <a:pPr>
              <a:lnSpc>
                <a:spcPct val="90000"/>
              </a:lnSpc>
            </a:pPr>
            <a:r>
              <a:rPr lang="en-GB" altLang="en-US" sz="2400" b="1"/>
              <a:t>Determination</a:t>
            </a:r>
          </a:p>
          <a:p>
            <a:pPr>
              <a:lnSpc>
                <a:spcPct val="90000"/>
              </a:lnSpc>
            </a:pPr>
            <a:r>
              <a:rPr lang="en-GB" altLang="en-US" sz="2400" b="1"/>
              <a:t>Need to achieve</a:t>
            </a:r>
          </a:p>
          <a:p>
            <a:pPr>
              <a:lnSpc>
                <a:spcPct val="90000"/>
              </a:lnSpc>
            </a:pPr>
            <a:r>
              <a:rPr lang="en-GB" altLang="en-US" sz="2400" b="1"/>
              <a:t>Efficiency</a:t>
            </a:r>
          </a:p>
          <a:p>
            <a:pPr>
              <a:lnSpc>
                <a:spcPct val="90000"/>
              </a:lnSpc>
            </a:pPr>
            <a:r>
              <a:rPr lang="en-GB" altLang="en-US" sz="2400" b="1"/>
              <a:t>Commitment</a:t>
            </a:r>
          </a:p>
          <a:p>
            <a:pPr>
              <a:lnSpc>
                <a:spcPct val="90000"/>
              </a:lnSpc>
            </a:pPr>
            <a:r>
              <a:rPr lang="en-GB" altLang="en-US" sz="2400" b="1"/>
              <a:t>Thoroughness</a:t>
            </a:r>
          </a:p>
          <a:p>
            <a:pPr>
              <a:lnSpc>
                <a:spcPct val="90000"/>
              </a:lnSpc>
            </a:pPr>
            <a:r>
              <a:rPr lang="en-GB" altLang="en-US" sz="2400" b="1"/>
              <a:t>Accuracy</a:t>
            </a:r>
          </a:p>
          <a:p>
            <a:pPr>
              <a:lnSpc>
                <a:spcPct val="90000"/>
              </a:lnSpc>
            </a:pPr>
            <a:r>
              <a:rPr lang="en-GB" altLang="en-US" sz="2400" b="1"/>
              <a:t>Responsibility </a:t>
            </a:r>
          </a:p>
        </p:txBody>
      </p:sp>
    </p:spTree>
    <p:extLst>
      <p:ext uri="{BB962C8B-B14F-4D97-AF65-F5344CB8AC3E}">
        <p14:creationId xmlns:p14="http://schemas.microsoft.com/office/powerpoint/2010/main" val="42910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</p:bldLst>
  </p:timing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Contemporary</vt:lpstr>
      <vt:lpstr>Chapter 1 Entrepreneurial Traits</vt:lpstr>
      <vt:lpstr>   Conceptual Approaches to Understanding Entrepreneurs</vt:lpstr>
      <vt:lpstr>Five Factors of Personality </vt:lpstr>
      <vt:lpstr>Critiquing Entrepreneurial Personality Traits</vt:lpstr>
      <vt:lpstr>The Big Five Personality Domains - Extraversion</vt:lpstr>
      <vt:lpstr>The Big Five Personality – Open to Experience</vt:lpstr>
      <vt:lpstr>The Big Five Personality Domains– Neuroticism</vt:lpstr>
      <vt:lpstr>The Big Five Personality Domains  – Agreeableness</vt:lpstr>
      <vt:lpstr>The Big Five Personality Domains – Conscientiousness</vt:lpstr>
      <vt:lpstr>Key themes in entrepreneurial traits</vt:lpstr>
      <vt:lpstr>Gender – Male- and Entrepreneurial Traits </vt:lpstr>
      <vt:lpstr>Gender – Female- and Entrepreneurial Traits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Entrepreneurial Traits</dc:title>
  <dc:creator>Sally North</dc:creator>
  <cp:lastModifiedBy>Sally North</cp:lastModifiedBy>
  <cp:revision>1</cp:revision>
  <dcterms:created xsi:type="dcterms:W3CDTF">2015-11-24T13:41:12Z</dcterms:created>
  <dcterms:modified xsi:type="dcterms:W3CDTF">2015-11-24T13:41:24Z</dcterms:modified>
</cp:coreProperties>
</file>